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6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7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8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1" r:id="rId3"/>
    <p:sldId id="292" r:id="rId4"/>
    <p:sldId id="293" r:id="rId5"/>
    <p:sldId id="294" r:id="rId6"/>
    <p:sldId id="295" r:id="rId7"/>
    <p:sldId id="312" r:id="rId8"/>
    <p:sldId id="296" r:id="rId9"/>
    <p:sldId id="310" r:id="rId10"/>
    <p:sldId id="297" r:id="rId11"/>
    <p:sldId id="278" r:id="rId12"/>
    <p:sldId id="282" r:id="rId13"/>
    <p:sldId id="281" r:id="rId14"/>
    <p:sldId id="316" r:id="rId15"/>
    <p:sldId id="280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8" r:id="rId26"/>
    <p:sldId id="329" r:id="rId27"/>
    <p:sldId id="261" r:id="rId28"/>
    <p:sldId id="273" r:id="rId29"/>
    <p:sldId id="309" r:id="rId30"/>
    <p:sldId id="301" r:id="rId31"/>
    <p:sldId id="300" r:id="rId32"/>
    <p:sldId id="302" r:id="rId33"/>
    <p:sldId id="277" r:id="rId34"/>
    <p:sldId id="313" r:id="rId35"/>
    <p:sldId id="314" r:id="rId36"/>
    <p:sldId id="315" r:id="rId37"/>
    <p:sldId id="317" r:id="rId38"/>
    <p:sldId id="330" r:id="rId39"/>
    <p:sldId id="326" r:id="rId40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C6E"/>
    <a:srgbClr val="FF8000"/>
    <a:srgbClr val="00FFFF"/>
    <a:srgbClr val="B5CEFF"/>
    <a:srgbClr val="54AD03"/>
    <a:srgbClr val="CBE23E"/>
    <a:srgbClr val="A4D40A"/>
    <a:srgbClr val="E9F2BE"/>
    <a:srgbClr val="C0F0C5"/>
    <a:srgbClr val="78C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81633" autoAdjust="0"/>
  </p:normalViewPr>
  <p:slideViewPr>
    <p:cSldViewPr snapToGrid="0" showGuides="1">
      <p:cViewPr varScale="1">
        <p:scale>
          <a:sx n="99" d="100"/>
          <a:sy n="99" d="100"/>
        </p:scale>
        <p:origin x="-1768" y="-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image" Target="../media/image59.wmf"/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59.wmf"/><Relationship Id="rId5" Type="http://schemas.openxmlformats.org/officeDocument/2006/relationships/image" Target="../media/image67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: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parameterized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u. This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timestamp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dimension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7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4 different </a:t>
            </a:r>
            <a:r>
              <a:rPr lang="de-DE" baseline="0" dirty="0" err="1" smtClean="0"/>
              <a:t>parameterizations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e.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c..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in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</a:t>
            </a:r>
            <a:r>
              <a:rPr lang="de-DE" baseline="0" dirty="0" smtClean="0"/>
              <a:t>,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u0 i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u. The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squareroot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.(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Para,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not </a:t>
            </a:r>
            <a:r>
              <a:rPr lang="de-DE" baseline="0" dirty="0" err="1" smtClean="0"/>
              <a:t>oscillating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how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</a:t>
            </a:r>
            <a:r>
              <a:rPr lang="de-DE" baseline="0" dirty="0" smtClean="0"/>
              <a:t> a time </a:t>
            </a:r>
            <a:r>
              <a:rPr lang="de-DE" baseline="0" dirty="0" err="1" smtClean="0"/>
              <a:t>stamp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meaning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linear,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lambda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exceeded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circumnavigation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5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piecewise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polynominals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derivative, i.e.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least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3 D smooth </a:t>
            </a:r>
            <a:r>
              <a:rPr lang="de-DE" baseline="0" dirty="0" err="1" smtClean="0"/>
              <a:t>movements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jerk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snap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04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find out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Propulsion System.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propulsion</a:t>
            </a:r>
            <a:r>
              <a:rPr lang="de-DE" baseline="0" dirty="0" smtClean="0"/>
              <a:t> Dynamics? The Simulation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C2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i.e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enough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oscillate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. Still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Perhaps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agile,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rethought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544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tested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various</a:t>
            </a:r>
            <a:r>
              <a:rPr lang="de-CH" dirty="0" smtClean="0"/>
              <a:t> </a:t>
            </a:r>
            <a:r>
              <a:rPr lang="de-CH" dirty="0" err="1" smtClean="0"/>
              <a:t>trajectories</a:t>
            </a:r>
            <a:r>
              <a:rPr lang="de-CH" baseline="0" dirty="0" smtClean="0"/>
              <a:t> on a EXISTING SIMULATION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SKYE.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r(t).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criteria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minimized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tracking</a:t>
            </a:r>
            <a:r>
              <a:rPr lang="de-CH" baseline="0" dirty="0" smtClean="0"/>
              <a:t>: The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distance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PATH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TRACE,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ACCELERATION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power </a:t>
            </a:r>
            <a:r>
              <a:rPr lang="de-CH" baseline="0" dirty="0" err="1" smtClean="0"/>
              <a:t>consumption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Controller </a:t>
            </a:r>
            <a:r>
              <a:rPr lang="de-CH" dirty="0" err="1" smtClean="0"/>
              <a:t>designed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baseline="0" dirty="0" smtClean="0"/>
              <a:t> Gian,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3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timestap</a:t>
            </a:r>
            <a:r>
              <a:rPr lang="de-CH" baseline="0" dirty="0" smtClean="0"/>
              <a:t>. [RUN]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PURE-PURSUIT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a </a:t>
            </a:r>
            <a:r>
              <a:rPr lang="de-CH" dirty="0" err="1" smtClean="0"/>
              <a:t>Lookahead</a:t>
            </a:r>
            <a:r>
              <a:rPr lang="de-CH" dirty="0" smtClean="0"/>
              <a:t> </a:t>
            </a:r>
            <a:r>
              <a:rPr lang="de-CH" dirty="0" err="1" smtClean="0"/>
              <a:t>point</a:t>
            </a:r>
            <a:r>
              <a:rPr lang="de-CH" dirty="0" smtClean="0"/>
              <a:t>. </a:t>
            </a:r>
            <a:r>
              <a:rPr lang="de-CH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lookahead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 The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guaranteed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Finally</a:t>
            </a:r>
            <a:r>
              <a:rPr lang="de-CH" dirty="0" smtClean="0"/>
              <a:t>,</a:t>
            </a:r>
            <a:r>
              <a:rPr lang="de-CH" baseline="0" dirty="0" smtClean="0"/>
              <a:t> CROSS-TRACK ERROR CONTROL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TRAJECTORY FOLLOWING 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persist</a:t>
            </a:r>
            <a:r>
              <a:rPr lang="de-CH" baseline="0" dirty="0" smtClean="0"/>
              <a:t>(?) on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but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Let‘s</a:t>
            </a:r>
            <a:r>
              <a:rPr lang="de-CH" dirty="0" smtClean="0"/>
              <a:t> </a:t>
            </a:r>
            <a:r>
              <a:rPr lang="de-CH" dirty="0" err="1" smtClean="0"/>
              <a:t>look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tracking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dirty="0" smtClean="0"/>
              <a:t>: The </a:t>
            </a:r>
            <a:r>
              <a:rPr lang="de-CH" dirty="0" err="1" smtClean="0"/>
              <a:t>average</a:t>
            </a:r>
            <a:r>
              <a:rPr lang="de-CH" dirty="0" smtClean="0"/>
              <a:t> </a:t>
            </a:r>
            <a:r>
              <a:rPr lang="de-CH" dirty="0" err="1" smtClean="0"/>
              <a:t>achieved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BETWEEN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10cm. The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 PERCENT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+/- 5 </a:t>
            </a:r>
            <a:r>
              <a:rPr lang="de-CH" baseline="0" dirty="0" err="1" smtClean="0"/>
              <a:t>percent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TRUE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CUBIC,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higher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degrees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QUINTIC.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I‘m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Motorplatforms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rotate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contorl</a:t>
            </a:r>
            <a:r>
              <a:rPr lang="de-DE" baseline="0" dirty="0" smtClean="0"/>
              <a:t> all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elaborated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HMI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0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on different WAYPOINT SAMPLES. 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SURROUNDING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ETH MAINBILDING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, a HELIX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curvature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MANEUVER </a:t>
            </a:r>
            <a:r>
              <a:rPr lang="de-CH" baseline="0" dirty="0" err="1" smtClean="0"/>
              <a:t>combining</a:t>
            </a:r>
            <a:r>
              <a:rPr lang="de-CH" baseline="0" dirty="0" smtClean="0"/>
              <a:t> HEIGHT VELOCITY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ACCELERATION.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performance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(BLUE)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(RED).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conditions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CONTROLLER,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PurePursuit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 Track Error Controller.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THREE MENTIONED PATHS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CUBIC QUINITC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As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, WITHOUT ANY DISTURBANCES,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DEVIATIONS DONT DIFFER THAT MUCH.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CrossTrackError</a:t>
            </a:r>
            <a:r>
              <a:rPr lang="de-CH" baseline="0" dirty="0" smtClean="0"/>
              <a:t> Controller.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totally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constant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1m/s. The TRAJECTORY CONTROLLER </a:t>
            </a:r>
            <a:r>
              <a:rPr lang="de-CH" baseline="0" dirty="0" err="1" smtClean="0"/>
              <a:t>cant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. [CLICK] But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time,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10% </a:t>
            </a:r>
            <a:r>
              <a:rPr lang="de-CH" baseline="0" dirty="0" err="1" smtClean="0"/>
              <a:t>slower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same </a:t>
            </a:r>
            <a:r>
              <a:rPr lang="de-CH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valied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MODEL UNCERTAINTIES. The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Controller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- DUE TO LACK OF ROBUSTNESS – not </a:t>
            </a:r>
            <a:r>
              <a:rPr lang="de-CH" baseline="0" dirty="0" err="1" smtClean="0"/>
              <a:t>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keep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also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OBVIOUS CORRELATIONS. On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logarithmic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 PATH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faster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increase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second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correlation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 BETWEEN TRACE AND TRAJECTORY. [CLICK]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advantages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both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CUBIC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 The </a:t>
            </a:r>
            <a:r>
              <a:rPr lang="de-CH" baseline="0" dirty="0" err="1" smtClean="0"/>
              <a:t>differences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isn‘t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.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GEOMETRIC PARAMETRIZATIONS </a:t>
            </a:r>
            <a:r>
              <a:rPr lang="de-CH" baseline="0" dirty="0" err="1" smtClean="0"/>
              <a:t>lead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oszillations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designing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Ok,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reached</a:t>
            </a:r>
            <a:r>
              <a:rPr lang="de-CH" dirty="0" smtClean="0"/>
              <a:t>? </a:t>
            </a:r>
            <a:br>
              <a:rPr lang="de-CH" dirty="0" smtClean="0"/>
            </a:b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got</a:t>
            </a:r>
            <a:r>
              <a:rPr lang="de-CH" dirty="0" smtClean="0"/>
              <a:t> </a:t>
            </a:r>
            <a:r>
              <a:rPr lang="de-CH" dirty="0" err="1" smtClean="0"/>
              <a:t>best</a:t>
            </a:r>
            <a:r>
              <a:rPr lang="de-CH" dirty="0" smtClean="0"/>
              <a:t> </a:t>
            </a:r>
            <a:r>
              <a:rPr lang="de-CH" dirty="0" err="1" smtClean="0"/>
              <a:t>possibilities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skye</a:t>
            </a:r>
            <a:r>
              <a:rPr lang="de-CH" dirty="0" smtClean="0"/>
              <a:t> </a:t>
            </a:r>
            <a:r>
              <a:rPr lang="de-CH" dirty="0" err="1" smtClean="0"/>
              <a:t>during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development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running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br>
              <a:rPr lang="de-CH" baseline="0" dirty="0" smtClean="0"/>
            </a:b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designed</a:t>
            </a:r>
            <a:r>
              <a:rPr lang="de-CH" baseline="0" dirty="0" smtClean="0"/>
              <a:t> optimal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Skye</a:t>
            </a:r>
            <a:br>
              <a:rPr lang="de-CH" baseline="0" dirty="0" smtClean="0"/>
            </a:br>
            <a:r>
              <a:rPr lang="de-CH" baseline="0" dirty="0" err="1" smtClean="0"/>
              <a:t>and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accurate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robust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NOW WE ARE GLAD TO ANSWER LOT‘S OF QUESTIONS CONCERNING OUR WORK!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zoom 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remaining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feedback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little</a:t>
            </a:r>
            <a:r>
              <a:rPr lang="de-CH" baseline="0" dirty="0" smtClean="0"/>
              <a:t> ADVANTAGES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CROSSTRACK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PURE-PURSUIT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8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2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pilot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waypoints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target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camera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on ist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matlab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1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38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2.emf"/><Relationship Id="rId13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8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49.w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w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57.w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8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4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5.wmf"/><Relationship Id="rId10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w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4.wmf"/><Relationship Id="rId14" Type="http://schemas.openxmlformats.org/officeDocument/2006/relationships/oleObject" Target="../embeddings/oleObject34.bin"/><Relationship Id="rId15" Type="http://schemas.openxmlformats.org/officeDocument/2006/relationships/oleObject" Target="../embeddings/oleObject35.bin"/><Relationship Id="rId16" Type="http://schemas.openxmlformats.org/officeDocument/2006/relationships/image" Target="../media/image65.wmf"/><Relationship Id="rId17" Type="http://schemas.openxmlformats.org/officeDocument/2006/relationships/oleObject" Target="../embeddings/oleObject36.bin"/><Relationship Id="rId18" Type="http://schemas.openxmlformats.org/officeDocument/2006/relationships/image" Target="../media/image66.wmf"/><Relationship Id="rId19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0.w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1.w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62.wmf"/><Relationship Id="rId10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59.wmf"/><Relationship Id="rId13" Type="http://schemas.openxmlformats.org/officeDocument/2006/relationships/oleObject" Target="../embeddings/oleObject43.bin"/><Relationship Id="rId14" Type="http://schemas.openxmlformats.org/officeDocument/2006/relationships/image" Target="../media/image6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1.w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2.w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7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3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wmf"/><Relationship Id="rId3" Type="http://schemas.openxmlformats.org/officeDocument/2006/relationships/image" Target="../media/image8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3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oleObject" Target="../embeddings/oleObject45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101.emf"/><Relationship Id="rId8" Type="http://schemas.openxmlformats.org/officeDocument/2006/relationships/image" Target="../media/image4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7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1758" y="2891933"/>
            <a:ext cx="8382000" cy="1089025"/>
          </a:xfrm>
        </p:spPr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0628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Supervisors: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ttitudeTrajec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 r="30831"/>
          <a:stretch/>
        </p:blipFill>
        <p:spPr>
          <a:xfrm>
            <a:off x="3605000" y="732795"/>
            <a:ext cx="5295245" cy="56178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grpSp>
        <p:nvGrpSpPr>
          <p:cNvPr id="10" name="Gruppierung 9"/>
          <p:cNvGrpSpPr/>
          <p:nvPr/>
        </p:nvGrpSpPr>
        <p:grpSpPr>
          <a:xfrm>
            <a:off x="760052" y="1367394"/>
            <a:ext cx="2863551" cy="3129900"/>
            <a:chOff x="4209372" y="3453780"/>
            <a:chExt cx="2863551" cy="3129900"/>
          </a:xfrm>
        </p:grpSpPr>
        <p:cxnSp>
          <p:nvCxnSpPr>
            <p:cNvPr id="11" name="Gerade Verbindung mit Pfeil 10"/>
            <p:cNvCxnSpPr/>
            <p:nvPr/>
          </p:nvCxnSpPr>
          <p:spPr bwMode="auto">
            <a:xfrm>
              <a:off x="5769284" y="3908998"/>
              <a:ext cx="21916" cy="5817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5413684" y="3533078"/>
              <a:ext cx="255596" cy="9881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4775200" y="3545840"/>
              <a:ext cx="853440" cy="1016000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4316404" y="4653280"/>
              <a:ext cx="1251276" cy="220918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grpSp>
          <p:nvGrpSpPr>
            <p:cNvPr id="15" name="Gruppierung 14"/>
            <p:cNvGrpSpPr/>
            <p:nvPr/>
          </p:nvGrpSpPr>
          <p:grpSpPr>
            <a:xfrm>
              <a:off x="4209372" y="3453780"/>
              <a:ext cx="2341048" cy="3129900"/>
              <a:chOff x="6309895" y="2712099"/>
              <a:chExt cx="1459517" cy="2113901"/>
            </a:xfrm>
          </p:grpSpPr>
          <p:sp>
            <p:nvSpPr>
              <p:cNvPr id="32" name="Freihandform 31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Raute 35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Gruppierung 15"/>
            <p:cNvGrpSpPr/>
            <p:nvPr/>
          </p:nvGrpSpPr>
          <p:grpSpPr>
            <a:xfrm rot="20259885">
              <a:off x="4211623" y="4696895"/>
              <a:ext cx="1312728" cy="1183353"/>
              <a:chOff x="780232" y="3276887"/>
              <a:chExt cx="1312728" cy="1183353"/>
            </a:xfrm>
          </p:grpSpPr>
          <p:grpSp>
            <p:nvGrpSpPr>
              <p:cNvPr id="19" name="Gruppierung 18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3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8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1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4" name="Gerade Verbindung mit Pfeil 23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6" name="Gerade Verbindung mit Pfeil 25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7" name="Oval 26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0" name="Textfeld 19"/>
              <p:cNvSpPr txBox="1"/>
              <p:nvPr/>
            </p:nvSpPr>
            <p:spPr>
              <a:xfrm>
                <a:off x="1666073" y="3526879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595721" y="391106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1039053" y="4042007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sp>
          <p:nvSpPr>
            <p:cNvPr id="17" name="Raute 16"/>
            <p:cNvSpPr/>
            <p:nvPr/>
          </p:nvSpPr>
          <p:spPr bwMode="auto">
            <a:xfrm>
              <a:off x="5669280" y="4572000"/>
              <a:ext cx="142240" cy="152400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518443" y="4699782"/>
              <a:ext cx="155448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camera</a:t>
              </a:r>
              <a:r>
                <a:rPr lang="de-DE" sz="1200" dirty="0" smtClean="0"/>
                <a:t> </a:t>
              </a:r>
              <a:r>
                <a:rPr lang="de-DE" sz="1200" dirty="0" err="1" smtClean="0"/>
                <a:t>target</a:t>
              </a:r>
              <a:endParaRPr lang="de-DE" sz="1200" dirty="0"/>
            </a:p>
          </p:txBody>
        </p:sp>
      </p:grpSp>
      <p:sp>
        <p:nvSpPr>
          <p:cNvPr id="37" name="Rechteck 36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flipH="1">
            <a:off x="6530054" y="2026774"/>
            <a:ext cx="975019" cy="1218630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38" name="Gerade Verbindung mit Pfeil 37"/>
          <p:cNvCxnSpPr/>
          <p:nvPr/>
        </p:nvCxnSpPr>
        <p:spPr bwMode="auto">
          <a:xfrm flipV="1">
            <a:off x="5555037" y="3386508"/>
            <a:ext cx="718433" cy="35917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sp>
        <p:nvSpPr>
          <p:cNvPr id="41" name="Raute 40"/>
          <p:cNvSpPr/>
          <p:nvPr/>
        </p:nvSpPr>
        <p:spPr bwMode="auto">
          <a:xfrm>
            <a:off x="6324786" y="3232577"/>
            <a:ext cx="192438" cy="20524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2" name="Gerade Verbindung mit Pfeil 41"/>
          <p:cNvCxnSpPr/>
          <p:nvPr/>
        </p:nvCxnSpPr>
        <p:spPr bwMode="auto">
          <a:xfrm flipH="1" flipV="1">
            <a:off x="6530054" y="3463474"/>
            <a:ext cx="962190" cy="1167321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5" name="Gerade Verbindung mit Pfeil 44"/>
          <p:cNvCxnSpPr/>
          <p:nvPr/>
        </p:nvCxnSpPr>
        <p:spPr bwMode="auto">
          <a:xfrm flipV="1">
            <a:off x="5888595" y="3463474"/>
            <a:ext cx="449021" cy="74400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8" name="Gerade Verbindung mit Pfeil 47"/>
          <p:cNvCxnSpPr/>
          <p:nvPr/>
        </p:nvCxnSpPr>
        <p:spPr bwMode="auto">
          <a:xfrm>
            <a:off x="5991228" y="3014505"/>
            <a:ext cx="293522" cy="242194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5927082" y="3091472"/>
            <a:ext cx="295072" cy="205243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4" name="Gerade Verbindung mit Pfeil 53"/>
          <p:cNvCxnSpPr/>
          <p:nvPr/>
        </p:nvCxnSpPr>
        <p:spPr bwMode="auto">
          <a:xfrm flipH="1" flipV="1">
            <a:off x="6566992" y="3333666"/>
            <a:ext cx="822617" cy="14359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400248"/>
              </p:ext>
            </p:extLst>
          </p:nvPr>
        </p:nvGraphicFramePr>
        <p:xfrm>
          <a:off x="2432407" y="1589003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0" name="Formel" r:id="rId4" imgW="840960" imgH="191880" progId="Equation.3">
                  <p:embed/>
                </p:oleObj>
              </mc:Choice>
              <mc:Fallback>
                <p:oleObj name="Formel" r:id="rId4" imgW="840960" imgH="191880" progId="Equation.3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07" y="1589003"/>
                        <a:ext cx="1479550" cy="350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3708062" y="2846396"/>
            <a:ext cx="5243" cy="1605603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626499"/>
              </p:ext>
            </p:extLst>
          </p:nvPr>
        </p:nvGraphicFramePr>
        <p:xfrm>
          <a:off x="2033588" y="3519488"/>
          <a:ext cx="8810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1" name="Formel" r:id="rId6" imgW="495300" imgH="203200" progId="Equation.3">
                  <p:embed/>
                </p:oleObj>
              </mc:Choice>
              <mc:Fallback>
                <p:oleObj name="Formel" r:id="rId6" imgW="495300" imgH="203200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519488"/>
                        <a:ext cx="881062" cy="3698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92895"/>
              </p:ext>
            </p:extLst>
          </p:nvPr>
        </p:nvGraphicFramePr>
        <p:xfrm>
          <a:off x="647739" y="4377177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2" name="Formel" r:id="rId8" imgW="219240" imgH="191880" progId="Equation.3">
                  <p:embed/>
                </p:oleObj>
              </mc:Choice>
              <mc:Fallback>
                <p:oleObj name="Formel" r:id="rId8" imgW="219240" imgH="19188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39" y="4377177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77920"/>
              </p:ext>
            </p:extLst>
          </p:nvPr>
        </p:nvGraphicFramePr>
        <p:xfrm>
          <a:off x="637649" y="2800295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3" name="Formel" r:id="rId10" imgW="228240" imgH="200880" progId="Equation.3">
                  <p:embed/>
                </p:oleObj>
              </mc:Choice>
              <mc:Fallback>
                <p:oleObj name="Formel" r:id="rId10" imgW="228240" imgH="20088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9" y="2800295"/>
                        <a:ext cx="4206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11231"/>
              </p:ext>
            </p:extLst>
          </p:nvPr>
        </p:nvGraphicFramePr>
        <p:xfrm>
          <a:off x="3915775" y="4216750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4" name="Formel" r:id="rId12" imgW="237600" imgH="191880" progId="Equation.3">
                  <p:embed/>
                </p:oleObj>
              </mc:Choice>
              <mc:Fallback>
                <p:oleObj name="Formel" r:id="rId12" imgW="237600" imgH="19188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775" y="4216750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87558"/>
              </p:ext>
            </p:extLst>
          </p:nvPr>
        </p:nvGraphicFramePr>
        <p:xfrm>
          <a:off x="3905578" y="2788473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5" name="Formel" r:id="rId14" imgW="264960" imgH="200880" progId="Equation.3">
                  <p:embed/>
                </p:oleObj>
              </mc:Choice>
              <mc:Fallback>
                <p:oleObj name="Formel" r:id="rId14" imgW="264960" imgH="200880" progId="Equation.3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578" y="2788473"/>
                        <a:ext cx="485775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35343"/>
              </p:ext>
            </p:extLst>
          </p:nvPr>
        </p:nvGraphicFramePr>
        <p:xfrm>
          <a:off x="4514425" y="4703704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" name="Formel" r:id="rId16" imgW="530280" imgH="191880" progId="Equation.3">
                  <p:embed/>
                </p:oleObj>
              </mc:Choice>
              <mc:Fallback>
                <p:oleObj name="Formel" r:id="rId16" imgW="530280" imgH="19188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425" y="4703704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  <p:cxnSp>
        <p:nvCxnSpPr>
          <p:cNvPr id="6" name="Gerade Verbindung 5"/>
          <p:cNvCxnSpPr>
            <a:endCxn id="22" idx="0"/>
          </p:cNvCxnSpPr>
          <p:nvPr/>
        </p:nvCxnSpPr>
        <p:spPr bwMode="auto">
          <a:xfrm>
            <a:off x="3696722" y="4468048"/>
            <a:ext cx="1706551" cy="136240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triangle" w="lg" len="lg"/>
          </a:ln>
          <a:effectLst/>
        </p:spPr>
      </p:cxnSp>
      <p:cxnSp>
        <p:nvCxnSpPr>
          <p:cNvPr id="9" name="Gerade Verbindung mit Pfeil 8"/>
          <p:cNvCxnSpPr>
            <a:endCxn id="22" idx="5"/>
          </p:cNvCxnSpPr>
          <p:nvPr/>
        </p:nvCxnSpPr>
        <p:spPr bwMode="auto">
          <a:xfrm flipV="1">
            <a:off x="3719401" y="1350818"/>
            <a:ext cx="3669690" cy="1484238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arrow"/>
          </a:ln>
          <a:effectLst/>
        </p:spPr>
      </p:cxnSp>
      <p:cxnSp>
        <p:nvCxnSpPr>
          <p:cNvPr id="41" name="Gerade Verbindung 40"/>
          <p:cNvCxnSpPr/>
          <p:nvPr/>
        </p:nvCxnSpPr>
        <p:spPr bwMode="auto">
          <a:xfrm>
            <a:off x="1202002" y="2630932"/>
            <a:ext cx="10228" cy="197346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1202002" y="2630932"/>
            <a:ext cx="2517399" cy="215464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6" name="Gerade Verbindung mit Pfeil 45"/>
          <p:cNvCxnSpPr/>
          <p:nvPr/>
        </p:nvCxnSpPr>
        <p:spPr bwMode="auto">
          <a:xfrm flipV="1">
            <a:off x="1213341" y="4473025"/>
            <a:ext cx="2499705" cy="131106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7" name="Gerade Verbindung mit Pfeil 46"/>
          <p:cNvCxnSpPr>
            <a:endCxn id="22" idx="5"/>
          </p:cNvCxnSpPr>
          <p:nvPr/>
        </p:nvCxnSpPr>
        <p:spPr bwMode="auto">
          <a:xfrm flipV="1">
            <a:off x="1236020" y="1350818"/>
            <a:ext cx="6153071" cy="124609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9" name="Gerade Verbindung mit Pfeil 48"/>
          <p:cNvCxnSpPr/>
          <p:nvPr/>
        </p:nvCxnSpPr>
        <p:spPr bwMode="auto">
          <a:xfrm>
            <a:off x="1236020" y="4615471"/>
            <a:ext cx="4138968" cy="119072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391298" y="5741760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44573" y="4260437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780149" y="2559574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8303275" y="220842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7374539" y="129085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70" name="Objek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54332"/>
              </p:ext>
            </p:extLst>
          </p:nvPr>
        </p:nvGraphicFramePr>
        <p:xfrm>
          <a:off x="2420889" y="976902"/>
          <a:ext cx="2641111" cy="1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" name="Formel" r:id="rId18" imgW="1279800" imgH="776880" progId="Equation.3">
                  <p:embed/>
                </p:oleObj>
              </mc:Choice>
              <mc:Fallback>
                <p:oleObj name="Formel" r:id="rId18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889" y="976902"/>
                        <a:ext cx="2641111" cy="163421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6250" r="15028" b="1786"/>
          <a:stretch/>
        </p:blipFill>
        <p:spPr>
          <a:xfrm>
            <a:off x="367029" y="1381760"/>
            <a:ext cx="4569051" cy="441199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265349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5349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65349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265349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1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925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727200"/>
            <a:ext cx="574040" cy="193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2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385" y="2627690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605280" y="2428240"/>
            <a:ext cx="1507105" cy="90350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00465"/>
              </p:ext>
            </p:extLst>
          </p:nvPr>
        </p:nvGraphicFramePr>
        <p:xfrm>
          <a:off x="6336469" y="1746250"/>
          <a:ext cx="1004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3" name="Formel" r:id="rId9" imgW="711200" imgH="215900" progId="Equation.3">
                  <p:embed/>
                </p:oleObj>
              </mc:Choice>
              <mc:Fallback>
                <p:oleObj name="Formel" r:id="rId9" imgW="711200" imgH="215900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1746250"/>
                        <a:ext cx="10048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41070"/>
              </p:ext>
            </p:extLst>
          </p:nvPr>
        </p:nvGraphicFramePr>
        <p:xfrm>
          <a:off x="6336469" y="2509509"/>
          <a:ext cx="2449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4" name="Formel" r:id="rId11" imgW="1752600" imgH="838200" progId="Equation.3">
                  <p:embed/>
                </p:oleObj>
              </mc:Choice>
              <mc:Fallback>
                <p:oleObj name="Formel" r:id="rId11" imgW="1752600" imgH="838200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2509509"/>
                        <a:ext cx="2449512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10240"/>
              </p:ext>
            </p:extLst>
          </p:nvPr>
        </p:nvGraphicFramePr>
        <p:xfrm>
          <a:off x="6336469" y="4377667"/>
          <a:ext cx="17684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5" name="Formel" r:id="rId13" imgW="1244600" imgH="215900" progId="Equation.3">
                  <p:embed/>
                </p:oleObj>
              </mc:Choice>
              <mc:Fallback>
                <p:oleObj name="Formel" r:id="rId13" imgW="1244600" imgH="21590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4377667"/>
                        <a:ext cx="1768475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Gerade Verbindung 7"/>
          <p:cNvCxnSpPr/>
          <p:nvPr/>
        </p:nvCxnSpPr>
        <p:spPr bwMode="auto">
          <a:xfrm>
            <a:off x="5180977" y="1467012"/>
            <a:ext cx="1894" cy="4191727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5111766" y="474731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111766" y="391065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111766" y="223733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11766" y="307399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3" name="Gerade Verbindung 32"/>
          <p:cNvCxnSpPr/>
          <p:nvPr/>
        </p:nvCxnSpPr>
        <p:spPr bwMode="auto">
          <a:xfrm>
            <a:off x="5606045" y="1466140"/>
            <a:ext cx="1894" cy="4191727"/>
          </a:xfrm>
          <a:prstGeom prst="line">
            <a:avLst/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5540651" y="2126979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40651" y="2885167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40651" y="3826695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40651" y="5220738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15840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0</a:t>
            </a:r>
            <a:endParaRPr lang="de-DE" baseline="-25000" dirty="0"/>
          </a:p>
        </p:txBody>
      </p:sp>
      <p:graphicFrame>
        <p:nvGraphicFramePr>
          <p:cNvPr id="39" name="Objek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66961"/>
              </p:ext>
            </p:extLst>
          </p:nvPr>
        </p:nvGraphicFramePr>
        <p:xfrm>
          <a:off x="6336469" y="5314039"/>
          <a:ext cx="26098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6" name="Formel" r:id="rId15" imgW="1866900" imgH="876300" progId="Equation.3">
                  <p:embed/>
                </p:oleObj>
              </mc:Choice>
              <mc:Fallback>
                <p:oleObj name="Formel" r:id="rId15" imgW="1866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5314039"/>
                        <a:ext cx="2609850" cy="1216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feld 39"/>
          <p:cNvSpPr txBox="1"/>
          <p:nvPr/>
        </p:nvSpPr>
        <p:spPr>
          <a:xfrm>
            <a:off x="515840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5158408" y="4586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4</a:t>
            </a:r>
            <a:endParaRPr lang="de-DE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515840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5</a:t>
            </a:r>
            <a:endParaRPr lang="de-DE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5158408" y="29004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2</a:t>
            </a:r>
            <a:endParaRPr lang="de-DE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515840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1</a:t>
            </a:r>
            <a:endParaRPr lang="de-DE" baseline="-25000" dirty="0"/>
          </a:p>
        </p:txBody>
      </p:sp>
      <p:sp>
        <p:nvSpPr>
          <p:cNvPr id="45" name="Textfeld 44"/>
          <p:cNvSpPr txBox="1"/>
          <p:nvPr/>
        </p:nvSpPr>
        <p:spPr>
          <a:xfrm>
            <a:off x="564608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0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64608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3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656248" y="5094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4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64608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5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656248" y="27988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2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64608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1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6119520" y="4938658"/>
            <a:ext cx="2912225" cy="1731737"/>
          </a:xfrm>
          <a:prstGeom prst="rect">
            <a:avLst/>
          </a:prstGeom>
          <a:noFill/>
          <a:ln w="38100" cap="flat" cmpd="sng" algn="ctr">
            <a:solidFill>
              <a:srgbClr val="54AD0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Scaling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t="7185" r="266"/>
          <a:stretch/>
        </p:blipFill>
        <p:spPr>
          <a:xfrm>
            <a:off x="127258" y="146836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467321"/>
              </p:ext>
            </p:extLst>
          </p:nvPr>
        </p:nvGraphicFramePr>
        <p:xfrm>
          <a:off x="190241" y="94921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41" y="94921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63520"/>
              </p:ext>
            </p:extLst>
          </p:nvPr>
        </p:nvGraphicFramePr>
        <p:xfrm>
          <a:off x="2684721" y="266375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721" y="266375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914658" y="157314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95758" y="263994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8836"/>
              </p:ext>
            </p:extLst>
          </p:nvPr>
        </p:nvGraphicFramePr>
        <p:xfrm>
          <a:off x="6237563" y="1784793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Equation" r:id="rId9" imgW="1066524" imgH="1041170" progId="Equation.3">
                  <p:embed/>
                </p:oleObj>
              </mc:Choice>
              <mc:Fallback>
                <p:oleObj name="Equation" r:id="rId9" imgW="1066524" imgH="1041170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563" y="1784793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168519"/>
              </p:ext>
            </p:extLst>
          </p:nvPr>
        </p:nvGraphicFramePr>
        <p:xfrm>
          <a:off x="5696209" y="4470749"/>
          <a:ext cx="32829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" name="Formel" r:id="rId11" imgW="2133600" imgH="596900" progId="Equation.3">
                  <p:embed/>
                </p:oleObj>
              </mc:Choice>
              <mc:Fallback>
                <p:oleObj name="Formel" r:id="rId11" imgW="2133600" imgH="596900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209" y="4470749"/>
                        <a:ext cx="328295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MotionLaw_HG4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r="7183"/>
          <a:stretch/>
        </p:blipFill>
        <p:spPr>
          <a:xfrm>
            <a:off x="128293" y="1013098"/>
            <a:ext cx="5551831" cy="475935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70498" y="4027895"/>
            <a:ext cx="227076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System </a:t>
            </a:r>
            <a:r>
              <a:rPr lang="de-DE" dirty="0" err="1" smtClean="0"/>
              <a:t>Constraints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357467"/>
            <a:ext cx="2231672" cy="131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 (not </a:t>
            </a:r>
            <a:r>
              <a:rPr lang="de-DE" sz="1800" dirty="0" err="1" smtClean="0"/>
              <a:t>considered</a:t>
            </a:r>
            <a:r>
              <a:rPr lang="de-DE" sz="1800" dirty="0" smtClean="0"/>
              <a:t>!)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63457" y="3850527"/>
            <a:ext cx="2177910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Take </a:t>
            </a:r>
            <a:r>
              <a:rPr lang="de-DE" sz="1800" b="1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quintic</a:t>
            </a:r>
            <a:r>
              <a:rPr lang="de-DE" sz="1800" dirty="0" smtClean="0"/>
              <a:t> </a:t>
            </a:r>
            <a:r>
              <a:rPr lang="de-DE" sz="1800" dirty="0" err="1" smtClean="0"/>
              <a:t>tend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oscillate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.</a:t>
            </a:r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sp>
        <p:nvSpPr>
          <p:cNvPr id="37" name="Textfeld 36"/>
          <p:cNvSpPr txBox="1"/>
          <p:nvPr/>
        </p:nvSpPr>
        <p:spPr>
          <a:xfrm>
            <a:off x="6810728" y="1107325"/>
            <a:ext cx="2231672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Consider</a:t>
            </a:r>
            <a:r>
              <a:rPr lang="de-DE" sz="1800" dirty="0" smtClean="0"/>
              <a:t> Propulsion Dynamics?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Criteria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Equation" r:id="rId6" imgW="1523449" imgH="279446" progId="Equation.3">
                  <p:embed/>
                </p:oleObj>
              </mc:Choice>
              <mc:Fallback>
                <p:oleObj name="Equation" r:id="rId6" imgW="1523449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5" name="Equation" r:id="rId8" imgW="1117233" imgH="418893" progId="Equation.3">
                  <p:embed/>
                </p:oleObj>
              </mc:Choice>
              <mc:Fallback>
                <p:oleObj name="Equation" r:id="rId8" imgW="1117233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Formel" r:id="rId10" imgW="1447387" imgH="279446" progId="Equation.3">
                  <p:embed/>
                </p:oleObj>
              </mc:Choice>
              <mc:Fallback>
                <p:oleObj name="Formel" r:id="rId10" imgW="1447387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3758" y="5243286"/>
            <a:ext cx="473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      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 r(t)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2304" y="5236032"/>
            <a:ext cx="18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r>
              <a:rPr lang="de-DE" sz="2000" b="1" dirty="0" smtClean="0">
                <a:solidFill>
                  <a:srgbClr val="005395"/>
                </a:solidFill>
                <a:latin typeface="ETH Light" pitchFamily="2" charset="0"/>
              </a:rPr>
              <a:t> p(t)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2" name="Equation" r:id="rId4" imgW="431570" imgH="711016" progId="Equation.3">
                  <p:embed/>
                </p:oleObj>
              </mc:Choice>
              <mc:Fallback>
                <p:oleObj name="Equation" r:id="rId4" imgW="431570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3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4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5" name="Equation" r:id="rId10" imgW="304433" imgH="203139" progId="Equation.3">
                  <p:embed/>
                </p:oleObj>
              </mc:Choice>
              <mc:Fallback>
                <p:oleObj name="Equation" r:id="rId10" imgW="304433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6" name="Equation" r:id="rId12" imgW="532895" imgH="203139" progId="Equation.3">
                  <p:embed/>
                </p:oleObj>
              </mc:Choice>
              <mc:Fallback>
                <p:oleObj name="Equation" r:id="rId12" imgW="5328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7" name="Equation" r:id="rId14" imgW="507633" imgH="203384" progId="Equation.3">
                  <p:embed/>
                </p:oleObj>
              </mc:Choice>
              <mc:Fallback>
                <p:oleObj name="Equation" r:id="rId14" imgW="507633" imgH="2033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8" name="Formel" r:id="rId16" imgW="406216" imgH="456924" progId="Equation.3">
                  <p:embed/>
                </p:oleObj>
              </mc:Choice>
              <mc:Fallback>
                <p:oleObj name="Formel" r:id="rId16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0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85 C 0.02465 -0.01734 0.05937 -0.10888 0.14045 -0.09524 C 0.22153 -0.0816 0.4158 0.04322 0.48819 0.07975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C 0.03177 -0.00855 0.10694 -0.07235 0.19218 -0.05455 C 0.27743 -0.03675 0.44514 0.07444 0.51163 0.10842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6" name="Equation" r:id="rId4" imgW="1434710" imgH="393539" progId="Equation.3">
                  <p:embed/>
                </p:oleObj>
              </mc:Choice>
              <mc:Fallback>
                <p:oleObj name="Equation" r:id="rId4" imgW="1434710" imgH="3935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7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8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9" name="Equation" r:id="rId10" imgW="380862" imgH="228738" progId="Equation.3">
                  <p:embed/>
                </p:oleObj>
              </mc:Choice>
              <mc:Fallback>
                <p:oleObj name="Equation" r:id="rId10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0" name="Equation" r:id="rId12" imgW="723693" imgH="228738" progId="Equation.3">
                  <p:embed/>
                </p:oleObj>
              </mc:Choice>
              <mc:Fallback>
                <p:oleObj name="Equation" r:id="rId12" imgW="72369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1" name="Equation" r:id="rId14" imgW="266287" imgH="203017" progId="Equation.3">
                  <p:embed/>
                </p:oleObj>
              </mc:Choice>
              <mc:Fallback>
                <p:oleObj name="Equation" r:id="rId14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2" name="Equation" r:id="rId15" imgW="266287" imgH="203017" progId="Equation.3">
                  <p:embed/>
                </p:oleObj>
              </mc:Choice>
              <mc:Fallback>
                <p:oleObj name="Equation" r:id="rId15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Equation" r:id="rId17" imgW="380633" imgH="241269" progId="Equation.3">
                  <p:embed/>
                </p:oleObj>
              </mc:Choice>
              <mc:Fallback>
                <p:oleObj name="Equation" r:id="rId17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4" name="Formel" r:id="rId19" imgW="380633" imgH="241269" progId="Equation.3">
                  <p:embed/>
                </p:oleObj>
              </mc:Choice>
              <mc:Fallback>
                <p:oleObj name="Formel" r:id="rId19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5" name="Equation" r:id="rId4" imgW="317095" imgH="203139" progId="Equation.3">
                  <p:embed/>
                </p:oleObj>
              </mc:Choice>
              <mc:Fallback>
                <p:oleObj name="Equation" r:id="rId4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6" name="Equation" r:id="rId6" imgW="266287" imgH="203017" progId="Equation.3">
                  <p:embed/>
                </p:oleObj>
              </mc:Choice>
              <mc:Fallback>
                <p:oleObj name="Equation" r:id="rId6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7" name="Equation" r:id="rId8" imgW="380862" imgH="228738" progId="Equation.3">
                  <p:embed/>
                </p:oleObj>
              </mc:Choice>
              <mc:Fallback>
                <p:oleObj name="Equation" r:id="rId8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8" name="Equation" r:id="rId10" imgW="266287" imgH="203017" progId="Equation.3">
                  <p:embed/>
                </p:oleObj>
              </mc:Choice>
              <mc:Fallback>
                <p:oleObj name="Equation" r:id="rId10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name="Equation" r:id="rId11" imgW="406216" imgH="456924" progId="Equation.3">
                  <p:embed/>
                </p:oleObj>
              </mc:Choice>
              <mc:Fallback>
                <p:oleObj name="Equation" r:id="rId11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name="Formel" r:id="rId13" imgW="520861" imgH="711016" progId="Equation.3">
                  <p:embed/>
                </p:oleObj>
              </mc:Choice>
              <mc:Fallback>
                <p:oleObj name="Formel" r:id="rId13" imgW="520861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76265" y="1301735"/>
            <a:ext cx="3152419" cy="4916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487363" indent="-457200"/>
            <a:r>
              <a:rPr lang="en-US" sz="2600" dirty="0"/>
              <a:t>Develop</a:t>
            </a:r>
            <a:r>
              <a:rPr lang="en-US" sz="2600" b="1" dirty="0"/>
              <a:t> Control Modes</a:t>
            </a:r>
            <a:r>
              <a:rPr lang="en-US" sz="2600" dirty="0"/>
              <a:t> for  6DoF </a:t>
            </a:r>
            <a:r>
              <a:rPr lang="en-US" sz="2600" dirty="0" smtClean="0"/>
              <a:t>Motion</a:t>
            </a:r>
            <a:endParaRPr lang="en-US" sz="2600" dirty="0"/>
          </a:p>
          <a:p>
            <a:pPr marL="487363" indent="-457200"/>
            <a:r>
              <a:rPr lang="en-US" sz="2600" dirty="0"/>
              <a:t>Realize </a:t>
            </a:r>
            <a:r>
              <a:rPr lang="en-US" sz="2600" b="1" dirty="0" smtClean="0"/>
              <a:t>HMI</a:t>
            </a:r>
            <a:endParaRPr lang="en-US" sz="2600" b="1" dirty="0"/>
          </a:p>
          <a:p>
            <a:pPr marL="487363" indent="-457200"/>
            <a:r>
              <a:rPr lang="en-US" sz="2600" dirty="0"/>
              <a:t>Generate 3D </a:t>
            </a:r>
            <a:r>
              <a:rPr lang="en-US" sz="2600" b="1" dirty="0"/>
              <a:t>Trajectories</a:t>
            </a:r>
          </a:p>
        </p:txBody>
      </p:sp>
      <p:grpSp>
        <p:nvGrpSpPr>
          <p:cNvPr id="23" name="Gruppierung 22"/>
          <p:cNvGrpSpPr/>
          <p:nvPr/>
        </p:nvGrpSpPr>
        <p:grpSpPr>
          <a:xfrm>
            <a:off x="3630659" y="1307631"/>
            <a:ext cx="5320567" cy="5311501"/>
            <a:chOff x="1385281" y="385009"/>
            <a:chExt cx="8037837" cy="7221523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3222607" y="4466061"/>
              <a:ext cx="1859969" cy="2752224"/>
              <a:chOff x="3150036" y="4959544"/>
              <a:chExt cx="1859969" cy="275222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0"/>
              </p:cNvCxnSpPr>
              <p:nvPr/>
            </p:nvCxnSpPr>
            <p:spPr bwMode="auto">
              <a:xfrm flipH="1">
                <a:off x="3908611" y="4959544"/>
                <a:ext cx="1101394" cy="180373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3150036" y="6763274"/>
                <a:ext cx="1517147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18564" y="385009"/>
              <a:ext cx="4124036" cy="1471561"/>
              <a:chOff x="5018564" y="544663"/>
              <a:chExt cx="4124036" cy="14715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18564" y="1280445"/>
                <a:ext cx="1872858" cy="42118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891423" y="544663"/>
                <a:ext cx="2251177" cy="147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4 Motor Platforms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2 </a:t>
                </a:r>
                <a:r>
                  <a:rPr lang="en-US" i="1" dirty="0" err="1" smtClean="0">
                    <a:latin typeface="ETH Light" pitchFamily="2" charset="0"/>
                  </a:rPr>
                  <a:t>DoF</a:t>
                </a:r>
                <a:r>
                  <a:rPr lang="en-US" i="1" dirty="0" smtClean="0">
                    <a:latin typeface="ETH Light" pitchFamily="2" charset="0"/>
                  </a:rPr>
                  <a:t> each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647895" y="2527373"/>
              <a:ext cx="3775223" cy="2726920"/>
              <a:chOff x="5575324" y="3238570"/>
              <a:chExt cx="3775223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 flipV="1">
                <a:off x="5575324" y="4602030"/>
                <a:ext cx="1241133" cy="18977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6816457" y="32385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</p:grpSp>
      <p:sp>
        <p:nvSpPr>
          <p:cNvPr id="40" name="Pfeil nach unten 39"/>
          <p:cNvSpPr/>
          <p:nvPr/>
        </p:nvSpPr>
        <p:spPr bwMode="auto">
          <a:xfrm>
            <a:off x="1205365" y="2873033"/>
            <a:ext cx="872385" cy="608416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Pfeil nach unten 24"/>
          <p:cNvSpPr/>
          <p:nvPr/>
        </p:nvSpPr>
        <p:spPr bwMode="auto">
          <a:xfrm rot="18335621">
            <a:off x="5909823" y="2008685"/>
            <a:ext cx="298928" cy="58082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Nach unten gekrümmter Pfeil 23"/>
          <p:cNvSpPr/>
          <p:nvPr/>
        </p:nvSpPr>
        <p:spPr bwMode="auto">
          <a:xfrm rot="16467792" flipH="1">
            <a:off x="5114180" y="2041238"/>
            <a:ext cx="748416" cy="362887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err="1" smtClean="0"/>
              <a:t>Absolut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97096" cy="1164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+/- 5%</a:t>
            </a:r>
          </a:p>
        </p:txBody>
      </p:sp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  <p:pic>
        <p:nvPicPr>
          <p:cNvPr id="54274" name="Picture 2" descr="C:\Users\Matthias\GITHUB\skye_model\Model_freeze\5_trajectories\evaluation\Sim_154_on_2012_06_09_19_32\figure_2D_road_SplineDegree3_crossTrack_Disturbance_0_repa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pic>
        <p:nvPicPr>
          <p:cNvPr id="10" name="Picture 3" descr="C:\Users\Matthias\GITHUB\skye_model\Model_freeze\5_trajectories\evaluation\Sim_156_on_2012_06_09_19_45\figure_2D_road_SplineDegree5_crossTrack_Disturbance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3566160" y="6187440"/>
            <a:ext cx="662361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cubic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3566160" y="6187440"/>
            <a:ext cx="777777" cy="3898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err="1" smtClean="0"/>
              <a:t>quintic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22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385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31" name="Rechteck 30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32817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3401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48" name="Rechteck 47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hteck 48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hteck 4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54" name="Rechteck 5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grpSp>
        <p:nvGrpSpPr>
          <p:cNvPr id="46" name="Gruppieren 45"/>
          <p:cNvGrpSpPr/>
          <p:nvPr/>
        </p:nvGrpSpPr>
        <p:grpSpPr>
          <a:xfrm>
            <a:off x="4257675" y="2733675"/>
            <a:ext cx="3205161" cy="388895"/>
            <a:chOff x="4257675" y="2733675"/>
            <a:chExt cx="3205161" cy="388895"/>
          </a:xfrm>
        </p:grpSpPr>
        <p:sp>
          <p:nvSpPr>
            <p:cNvPr id="42" name="Ellipse 41"/>
            <p:cNvSpPr/>
            <p:nvPr/>
          </p:nvSpPr>
          <p:spPr bwMode="auto">
            <a:xfrm>
              <a:off x="4257675" y="29432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6829425" y="28289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357686" y="275272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900861" y="273367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uncertainties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77515" y="4935408"/>
            <a:ext cx="8261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>
                <a:solidFill>
                  <a:schemeClr val="tx1"/>
                </a:solidFill>
              </a:rPr>
              <a:t>Perfect</a:t>
            </a:r>
            <a:r>
              <a:rPr lang="de-DE" i="1" dirty="0" smtClean="0">
                <a:solidFill>
                  <a:schemeClr val="tx1"/>
                </a:solidFill>
              </a:rPr>
              <a:t> Model » 15% </a:t>
            </a:r>
            <a:r>
              <a:rPr lang="de-DE" i="1" dirty="0" err="1" smtClean="0">
                <a:solidFill>
                  <a:schemeClr val="tx1"/>
                </a:solidFill>
              </a:rPr>
              <a:t>Uncertainties</a:t>
            </a:r>
            <a:r>
              <a:rPr lang="de-DE" i="1" dirty="0" smtClean="0">
                <a:solidFill>
                  <a:schemeClr val="tx1"/>
                </a:solidFill>
              </a:rPr>
              <a:t> in System </a:t>
            </a:r>
            <a:r>
              <a:rPr lang="de-DE" i="1" dirty="0" err="1" smtClean="0">
                <a:solidFill>
                  <a:schemeClr val="tx1"/>
                </a:solidFill>
              </a:rPr>
              <a:t>Constraints</a:t>
            </a:r>
            <a:endParaRPr lang="de-DE" i="1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Deviation:		 0.010 » 0.849m 		 0.014 » 0.041m 		0.006 » 0.069m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r>
              <a:rPr lang="de-DE" dirty="0" smtClean="0">
                <a:solidFill>
                  <a:srgbClr val="C00000"/>
                </a:solidFill>
              </a:rPr>
              <a:t>:	 0.114 » 0.239m/s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 0.110 » 0.181m/s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0.109 » 0.188m/s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20707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</p:spTree>
    <p:extLst>
      <p:ext uri="{BB962C8B-B14F-4D97-AF65-F5344CB8AC3E}">
        <p14:creationId xmlns:p14="http://schemas.microsoft.com/office/powerpoint/2010/main" val="3193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faster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Higher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lead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to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deviations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537591"/>
          </a:xfrm>
        </p:spPr>
        <p:txBody>
          <a:bodyPr>
            <a:normAutofit/>
          </a:bodyPr>
          <a:lstStyle/>
          <a:p>
            <a:r>
              <a:rPr lang="de-DE" dirty="0" smtClean="0"/>
              <a:t>Intuitive Human </a:t>
            </a:r>
            <a:r>
              <a:rPr lang="de-DE" dirty="0" err="1" smtClean="0"/>
              <a:t>Machine</a:t>
            </a:r>
            <a:r>
              <a:rPr lang="de-DE" dirty="0" smtClean="0"/>
              <a:t> Interface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Control</a:t>
            </a:r>
            <a:r>
              <a:rPr lang="de-DE" dirty="0" smtClean="0"/>
              <a:t> Modes</a:t>
            </a:r>
          </a:p>
          <a:p>
            <a:endParaRPr lang="de-DE" dirty="0" smtClean="0"/>
          </a:p>
          <a:p>
            <a:r>
              <a:rPr lang="de-DE" dirty="0" smtClean="0"/>
              <a:t>Optimal </a:t>
            </a:r>
            <a:r>
              <a:rPr lang="de-DE" dirty="0" err="1" smtClean="0"/>
              <a:t>Trajectories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Skye</a:t>
            </a:r>
          </a:p>
          <a:p>
            <a:endParaRPr lang="de-DE" dirty="0" smtClean="0"/>
          </a:p>
          <a:p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Robust 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40285" r="19754" b="12782"/>
          <a:stretch/>
        </p:blipFill>
        <p:spPr>
          <a:xfrm>
            <a:off x="6497202" y="31487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0521" y="4840643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3775" y="4836843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991" y="4852345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cxnSp>
        <p:nvCxnSpPr>
          <p:cNvPr id="18" name="Gerade Verbindung 17"/>
          <p:cNvCxnSpPr/>
          <p:nvPr/>
        </p:nvCxnSpPr>
        <p:spPr bwMode="auto">
          <a:xfrm>
            <a:off x="6826138" y="34228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7018018" y="32401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4467874" y="4928761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4312542" y="4834479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pic>
        <p:nvPicPr>
          <p:cNvPr id="25" name="Bild 36" descr="3dconnexion_spacenavigato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8967" y="2050485"/>
            <a:ext cx="1012065" cy="674121"/>
          </a:xfrm>
          <a:prstGeom prst="rect">
            <a:avLst/>
          </a:prstGeom>
        </p:spPr>
      </p:pic>
      <p:pic>
        <p:nvPicPr>
          <p:cNvPr id="23" name="Bild 35" descr="x220t_her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6" y="1257293"/>
            <a:ext cx="2494914" cy="1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28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688049" y="1341747"/>
            <a:ext cx="147571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254476" y="1341747"/>
            <a:ext cx="185970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r>
              <a:rPr lang="de-DE" dirty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5216233" y="1341747"/>
            <a:ext cx="181434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41747"/>
            <a:ext cx="114569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41747"/>
            <a:ext cx="155448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507480" cy="721851"/>
          </a:xfrm>
        </p:spPr>
        <p:txBody>
          <a:bodyPr>
            <a:normAutofit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HG_VelAcc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-2363" r="7548" b="-1"/>
          <a:stretch/>
        </p:blipFill>
        <p:spPr>
          <a:xfrm>
            <a:off x="805651" y="1516679"/>
            <a:ext cx="6243966" cy="50165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5012" y="263698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20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Formel" r:id="rId7" imgW="191880" imgH="383760" progId="Equation.3">
                  <p:embed/>
                </p:oleObj>
              </mc:Choice>
              <mc:Fallback>
                <p:oleObj name="Formel" r:id="rId7" imgW="191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1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02246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" name="Formel" r:id="rId4" imgW="786240" imgH="383760" progId="Equation.3">
                  <p:embed/>
                </p:oleObj>
              </mc:Choice>
              <mc:Fallback>
                <p:oleObj name="Formel" r:id="rId4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73202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Formel" r:id="rId6" imgW="1737000" imgH="447840" progId="Equation.3">
                  <p:embed/>
                </p:oleObj>
              </mc:Choice>
              <mc:Fallback>
                <p:oleObj name="Formel" r:id="rId6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Oscillation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	</a:t>
            </a:r>
            <a:endParaRPr lang="de-DE" dirty="0"/>
          </a:p>
        </p:txBody>
      </p:sp>
      <p:pic>
        <p:nvPicPr>
          <p:cNvPr id="6" name="Bild 5" descr="AgileAr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680425"/>
            <a:ext cx="4574032" cy="3436661"/>
          </a:xfrm>
          <a:prstGeom prst="rect">
            <a:avLst/>
          </a:prstGeom>
        </p:spPr>
      </p:pic>
      <p:pic>
        <p:nvPicPr>
          <p:cNvPr id="7" name="Bild 6" descr="AgileCentripet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73" y="1898496"/>
            <a:ext cx="4488667" cy="337252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51993" y="5002796"/>
            <a:ext cx="2399057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Arc-length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873539" y="5155196"/>
            <a:ext cx="2399057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Centripetal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688486" y="4986253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23" name="Rechteck 22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41" name="Rechteck 4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44" name="Rechteck 4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1095" y="4238093"/>
            <a:ext cx="2948305" cy="14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8 </a:t>
            </a:r>
            <a:r>
              <a:rPr lang="de-DE" sz="1800" dirty="0" err="1" smtClean="0"/>
              <a:t>DoF</a:t>
            </a:r>
            <a:r>
              <a:rPr lang="de-DE" sz="1800" dirty="0" smtClean="0"/>
              <a:t> (</a:t>
            </a:r>
            <a:r>
              <a:rPr lang="de-DE" sz="1800" dirty="0" err="1" smtClean="0"/>
              <a:t>Angles</a:t>
            </a:r>
            <a:r>
              <a:rPr lang="de-DE" sz="1800" dirty="0" smtClean="0"/>
              <a:t>, </a:t>
            </a:r>
            <a:r>
              <a:rPr lang="de-DE" sz="1800" dirty="0" err="1" smtClean="0"/>
              <a:t>Thrust</a:t>
            </a:r>
            <a:r>
              <a:rPr lang="de-DE" sz="18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testing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Each</a:t>
            </a:r>
            <a:r>
              <a:rPr lang="de-DE" sz="1800" dirty="0" smtClean="0"/>
              <a:t> </a:t>
            </a:r>
            <a:r>
              <a:rPr lang="de-DE" sz="1800" dirty="0" err="1" smtClean="0"/>
              <a:t>Motorplatform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controlled</a:t>
            </a:r>
            <a:r>
              <a:rPr lang="de-DE" sz="1800" dirty="0" smtClean="0"/>
              <a:t> </a:t>
            </a:r>
            <a:r>
              <a:rPr lang="de-DE" sz="1800" dirty="0" err="1" smtClean="0"/>
              <a:t>seperately</a:t>
            </a:r>
            <a:endParaRPr lang="de-DE" sz="1800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69119" y="1510383"/>
            <a:ext cx="2299150" cy="2266671"/>
            <a:chOff x="482414" y="4262623"/>
            <a:chExt cx="1474205" cy="1490476"/>
          </a:xfrm>
        </p:grpSpPr>
        <p:sp>
          <p:nvSpPr>
            <p:cNvPr id="11" name="Textfeld 10"/>
            <p:cNvSpPr txBox="1"/>
            <p:nvPr/>
          </p:nvSpPr>
          <p:spPr>
            <a:xfrm>
              <a:off x="1599518" y="4262623"/>
              <a:ext cx="357101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T</a:t>
              </a:r>
              <a:r>
                <a:rPr lang="de-DE" sz="1000" baseline="-25000" dirty="0" smtClean="0"/>
                <a:t>1</a:t>
              </a:r>
              <a:endParaRPr lang="de-DE" sz="1000" baseline="-25000" dirty="0"/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482414" y="4373009"/>
              <a:ext cx="1426910" cy="1380090"/>
              <a:chOff x="482414" y="4373009"/>
              <a:chExt cx="1426910" cy="1380090"/>
            </a:xfrm>
          </p:grpSpPr>
          <p:grpSp>
            <p:nvGrpSpPr>
              <p:cNvPr id="13" name="Gruppierung 12"/>
              <p:cNvGrpSpPr/>
              <p:nvPr/>
            </p:nvGrpSpPr>
            <p:grpSpPr>
              <a:xfrm>
                <a:off x="666331" y="4373009"/>
                <a:ext cx="1242993" cy="1169718"/>
                <a:chOff x="780232" y="3276887"/>
                <a:chExt cx="1312728" cy="1183353"/>
              </a:xfrm>
            </p:grpSpPr>
            <p:grpSp>
              <p:nvGrpSpPr>
                <p:cNvPr id="27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2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8" name="Gerade Verbindung mit Pfeil 27"/>
                <p:cNvCxnSpPr/>
                <p:nvPr/>
              </p:nvCxnSpPr>
              <p:spPr bwMode="auto">
                <a:xfrm>
                  <a:off x="1415507" y="3469657"/>
                  <a:ext cx="2236" cy="233354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 flipH="1" flipV="1">
                  <a:off x="1711970" y="4072717"/>
                  <a:ext cx="206190" cy="103396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30" name="Gerade Verbindung mit Pfeil 29"/>
                <p:cNvCxnSpPr/>
                <p:nvPr/>
              </p:nvCxnSpPr>
              <p:spPr bwMode="auto">
                <a:xfrm flipV="1">
                  <a:off x="987713" y="4178870"/>
                  <a:ext cx="219866" cy="110697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sp>
              <p:nvSpPr>
                <p:cNvPr id="31" name="Oval 30"/>
                <p:cNvSpPr/>
                <p:nvPr/>
              </p:nvSpPr>
              <p:spPr bwMode="auto">
                <a:xfrm>
                  <a:off x="1367078" y="3416853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" name="Textfeld 13"/>
              <p:cNvSpPr txBox="1"/>
              <p:nvPr/>
            </p:nvSpPr>
            <p:spPr>
              <a:xfrm>
                <a:off x="1367142" y="4525174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1</a:t>
                </a:r>
                <a:endParaRPr lang="de-DE" sz="1000" baseline="-25000" dirty="0"/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817206" y="5329527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00037" y="5217360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" name="Gerade Verbindung 16"/>
              <p:cNvCxnSpPr>
                <a:stCxn id="31" idx="6"/>
              </p:cNvCxnSpPr>
              <p:nvPr/>
            </p:nvCxnSpPr>
            <p:spPr bwMode="auto">
              <a:xfrm>
                <a:off x="1303523" y="4551684"/>
                <a:ext cx="360831" cy="1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8" name="Gerade Verbindung 17"/>
              <p:cNvCxnSpPr/>
              <p:nvPr/>
            </p:nvCxnSpPr>
            <p:spPr bwMode="auto">
              <a:xfrm flipH="1" flipV="1">
                <a:off x="662124" y="5116250"/>
                <a:ext cx="204039" cy="25721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9" name="Gerade Verbindung 18"/>
              <p:cNvCxnSpPr/>
              <p:nvPr/>
            </p:nvCxnSpPr>
            <p:spPr bwMode="auto">
              <a:xfrm flipH="1">
                <a:off x="1516010" y="5257681"/>
                <a:ext cx="214893" cy="245725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sp>
            <p:nvSpPr>
              <p:cNvPr id="20" name="Halbbogen 19"/>
              <p:cNvSpPr/>
              <p:nvPr/>
            </p:nvSpPr>
            <p:spPr bwMode="auto">
              <a:xfrm rot="10050603">
                <a:off x="1022749" y="4407682"/>
                <a:ext cx="421906" cy="3714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Halbbogen 20"/>
              <p:cNvSpPr/>
              <p:nvPr/>
            </p:nvSpPr>
            <p:spPr bwMode="auto">
              <a:xfrm rot="2909734">
                <a:off x="745019" y="5279888"/>
                <a:ext cx="279311" cy="2117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Halbbogen 21"/>
              <p:cNvSpPr/>
              <p:nvPr/>
            </p:nvSpPr>
            <p:spPr bwMode="auto">
              <a:xfrm rot="16815010">
                <a:off x="1555258" y="5091828"/>
                <a:ext cx="264525" cy="225655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1332086" y="5087089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788863" y="4945545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373951" y="5378638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482414" y="4872724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</p:grpSp>
      </p:grpSp>
      <p:sp>
        <p:nvSpPr>
          <p:cNvPr id="6" name="Rechteck 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1" y="4339699"/>
            <a:ext cx="2664906" cy="177505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5549" y="4538685"/>
            <a:ext cx="3083322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6 </a:t>
            </a:r>
            <a:r>
              <a:rPr lang="de-DE" sz="1800" dirty="0" err="1" smtClean="0"/>
              <a:t>DoF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Forces, Moments</a:t>
            </a:r>
          </a:p>
        </p:txBody>
      </p:sp>
      <p:grpSp>
        <p:nvGrpSpPr>
          <p:cNvPr id="11" name="Gruppierung 10"/>
          <p:cNvGrpSpPr/>
          <p:nvPr/>
        </p:nvGrpSpPr>
        <p:grpSpPr>
          <a:xfrm>
            <a:off x="754528" y="1471706"/>
            <a:ext cx="2704353" cy="2801470"/>
            <a:chOff x="780232" y="3040529"/>
            <a:chExt cx="2284235" cy="2263588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780232" y="3276887"/>
              <a:ext cx="1312728" cy="1183353"/>
              <a:chOff x="780232" y="3276887"/>
              <a:chExt cx="1312728" cy="1183353"/>
            </a:xfrm>
          </p:grpSpPr>
          <p:grpSp>
            <p:nvGrpSpPr>
              <p:cNvPr id="25" name="Gruppierung 24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9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4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6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7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30" name="Gerade Verbindung mit Pfeil 29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1" name="Gerade Verbindung mit Pfeil 30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2" name="Gerade Verbindung mit Pfeil 31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3" name="Oval 32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6" name="Textfeld 25"/>
              <p:cNvSpPr txBox="1"/>
              <p:nvPr/>
            </p:nvSpPr>
            <p:spPr>
              <a:xfrm>
                <a:off x="1640680" y="3474554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634841" y="3895995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025800" y="4068722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3" name="Gerade Verbindung mit Pfeil 12"/>
            <p:cNvCxnSpPr/>
            <p:nvPr/>
          </p:nvCxnSpPr>
          <p:spPr bwMode="auto">
            <a:xfrm flipV="1">
              <a:off x="1897529" y="3294529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2099235" y="3922059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5" name="Gerade Verbindung mit Pfeil 14"/>
            <p:cNvCxnSpPr/>
            <p:nvPr/>
          </p:nvCxnSpPr>
          <p:spPr bwMode="auto">
            <a:xfrm>
              <a:off x="1388034" y="4570506"/>
              <a:ext cx="1495" cy="33020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6" name="Textfeld 15"/>
            <p:cNvSpPr txBox="1"/>
            <p:nvPr/>
          </p:nvSpPr>
          <p:spPr>
            <a:xfrm>
              <a:off x="1995702" y="336343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34334" y="401994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005771" y="4451889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 flipV="1">
              <a:off x="2257001" y="3040529"/>
              <a:ext cx="253116" cy="206377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0" name="Textfeld 19"/>
            <p:cNvSpPr txBox="1"/>
            <p:nvPr/>
          </p:nvSpPr>
          <p:spPr>
            <a:xfrm>
              <a:off x="2379724" y="312575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1" name="Gerade Verbindung mit Pfeil 20"/>
            <p:cNvCxnSpPr/>
            <p:nvPr/>
          </p:nvCxnSpPr>
          <p:spPr bwMode="auto">
            <a:xfrm flipV="1">
              <a:off x="2588695" y="3914588"/>
              <a:ext cx="332305" cy="766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2" name="Textfeld 21"/>
            <p:cNvSpPr txBox="1"/>
            <p:nvPr/>
          </p:nvSpPr>
          <p:spPr>
            <a:xfrm>
              <a:off x="2654950" y="3956122"/>
              <a:ext cx="4095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3" name="Gerade Verbindung mit Pfeil 22"/>
            <p:cNvCxnSpPr/>
            <p:nvPr/>
          </p:nvCxnSpPr>
          <p:spPr bwMode="auto">
            <a:xfrm flipH="1">
              <a:off x="1396999" y="5005294"/>
              <a:ext cx="1" cy="298823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4" name="Textfeld 23"/>
            <p:cNvSpPr txBox="1"/>
            <p:nvPr/>
          </p:nvSpPr>
          <p:spPr>
            <a:xfrm>
              <a:off x="1011931" y="4859060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8" name="Rechteck 37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8" name="Bild 7" descr="futaba_7C_rad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40" y="1236083"/>
            <a:ext cx="1512887" cy="1611225"/>
          </a:xfrm>
          <a:prstGeom prst="rect">
            <a:avLst/>
          </a:prstGeom>
        </p:spPr>
      </p:pic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000" l="10000" r="90000">
                        <a14:foregroundMark x1="18769" y1="5556" x2="18769" y2="5556"/>
                        <a14:foregroundMark x1="41846" y1="84889" x2="418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39" y="1712374"/>
            <a:ext cx="4289403" cy="29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4614" y="4499379"/>
            <a:ext cx="29514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 smtClean="0"/>
              <a:t>6 </a:t>
            </a:r>
            <a:r>
              <a:rPr lang="de-DE" sz="2000" dirty="0" err="1" smtClean="0"/>
              <a:t>DoF</a:t>
            </a:r>
            <a:r>
              <a:rPr lang="de-DE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err="1" smtClean="0"/>
              <a:t>Translational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Angular </a:t>
            </a:r>
            <a:r>
              <a:rPr lang="de-DE" sz="2000" b="1" dirty="0" err="1" smtClean="0"/>
              <a:t>Velocities</a:t>
            </a:r>
            <a:endParaRPr lang="de-DE" sz="2000" b="1" dirty="0" smtClean="0"/>
          </a:p>
        </p:txBody>
      </p:sp>
      <p:sp>
        <p:nvSpPr>
          <p:cNvPr id="35" name="Rechteck 34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36" name="Bild 3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3" y="2668999"/>
            <a:ext cx="3120557" cy="2160386"/>
          </a:xfrm>
          <a:prstGeom prst="rect">
            <a:avLst/>
          </a:prstGeom>
        </p:spPr>
      </p:pic>
      <p:pic>
        <p:nvPicPr>
          <p:cNvPr id="37" name="Bild 3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4625418"/>
            <a:ext cx="1674120" cy="1115105"/>
          </a:xfrm>
          <a:prstGeom prst="rect">
            <a:avLst/>
          </a:prstGeom>
        </p:spPr>
      </p:pic>
      <p:pic>
        <p:nvPicPr>
          <p:cNvPr id="38" name="Bild 37" descr="futaba_7C_rad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0" y="1927838"/>
            <a:ext cx="916592" cy="976171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2413437" y="1151183"/>
            <a:ext cx="3528533" cy="3675815"/>
            <a:chOff x="3360573" y="2827061"/>
            <a:chExt cx="1995161" cy="2036292"/>
          </a:xfrm>
        </p:grpSpPr>
        <p:grpSp>
          <p:nvGrpSpPr>
            <p:cNvPr id="9" name="Gruppierung 8"/>
            <p:cNvGrpSpPr/>
            <p:nvPr/>
          </p:nvGrpSpPr>
          <p:grpSpPr>
            <a:xfrm rot="20259885">
              <a:off x="3360573" y="3205169"/>
              <a:ext cx="1312728" cy="1183353"/>
              <a:chOff x="780232" y="3276887"/>
              <a:chExt cx="1312728" cy="1183353"/>
            </a:xfrm>
          </p:grpSpPr>
          <p:grpSp>
            <p:nvGrpSpPr>
              <p:cNvPr id="22" name="Gruppierung 21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6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1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7" name="Gerade Verbindung mit Pfeil 26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8" name="Gerade Verbindung mit Pfeil 27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0" name="Oval 29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3" name="Textfeld 22"/>
              <p:cNvSpPr txBox="1"/>
              <p:nvPr/>
            </p:nvSpPr>
            <p:spPr>
              <a:xfrm>
                <a:off x="1658673" y="3575846"/>
                <a:ext cx="407296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x</a:t>
                </a:r>
                <a:r>
                  <a:rPr lang="de-DE" sz="1400" baseline="30000" dirty="0"/>
                  <a:t>B</a:t>
                </a:r>
                <a:endParaRPr lang="de-DE" sz="14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1537149" y="4000618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y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024118" y="4105556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z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</p:grpSp>
        <p:cxnSp>
          <p:nvCxnSpPr>
            <p:cNvPr id="10" name="Gerade Verbindung mit Pfeil 9"/>
            <p:cNvCxnSpPr/>
            <p:nvPr/>
          </p:nvCxnSpPr>
          <p:spPr bwMode="auto">
            <a:xfrm flipV="1">
              <a:off x="4500282" y="3245224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4799105" y="3850342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4002741" y="4495801"/>
              <a:ext cx="1494" cy="367552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3" name="Textfeld 12"/>
            <p:cNvSpPr txBox="1"/>
            <p:nvPr/>
          </p:nvSpPr>
          <p:spPr>
            <a:xfrm>
              <a:off x="4832551" y="3841674"/>
              <a:ext cx="431524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708241" y="3063128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x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57877" y="4507940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z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cxnSp>
          <p:nvCxnSpPr>
            <p:cNvPr id="16" name="Gerade Verbindung mit Pfeil 15"/>
            <p:cNvCxnSpPr/>
            <p:nvPr/>
          </p:nvCxnSpPr>
          <p:spPr bwMode="auto">
            <a:xfrm flipV="1">
              <a:off x="4318000" y="2995706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7" name="Gerade Verbindung mit Pfeil 16"/>
            <p:cNvCxnSpPr/>
            <p:nvPr/>
          </p:nvCxnSpPr>
          <p:spPr bwMode="auto">
            <a:xfrm>
              <a:off x="4242682" y="4403353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8" name="Gerade Verbindung mit Pfeil 17"/>
            <p:cNvCxnSpPr/>
            <p:nvPr/>
          </p:nvCxnSpPr>
          <p:spPr bwMode="auto">
            <a:xfrm flipV="1">
              <a:off x="4604870" y="3496235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9" name="Textfeld 18"/>
            <p:cNvSpPr txBox="1"/>
            <p:nvPr/>
          </p:nvSpPr>
          <p:spPr>
            <a:xfrm>
              <a:off x="4487110" y="2827061"/>
              <a:ext cx="407617" cy="21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w</a:t>
              </a:r>
              <a:r>
                <a:rPr lang="de-DE" sz="1200" baseline="-25000" dirty="0" smtClean="0"/>
                <a:t>x</a:t>
              </a:r>
              <a:r>
                <a:rPr lang="de-DE" sz="1200" baseline="30000" dirty="0" smtClean="0"/>
                <a:t>B</a:t>
              </a:r>
              <a:endParaRPr lang="de-DE" sz="1200" baseline="-25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948117" y="337958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4055608" y="461671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/>
                <a:t>z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13537" y="1123321"/>
            <a:ext cx="8335049" cy="4792811"/>
          </a:xfrm>
        </p:spPr>
      </p:pic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941732" y="4628916"/>
            <a:ext cx="4187600" cy="177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3 manual </a:t>
            </a:r>
            <a:r>
              <a:rPr lang="en-US" sz="1800" dirty="0" err="1" smtClean="0"/>
              <a:t>DoF</a:t>
            </a:r>
            <a:r>
              <a:rPr lang="en-US" sz="1800" dirty="0" smtClean="0"/>
              <a:t> (Rotational Velocities)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With Trajectory Controller for translational velocities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Pilot controls attitude for taking pictures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015936" y="1114837"/>
            <a:ext cx="2682396" cy="3638177"/>
            <a:chOff x="6297252" y="2092042"/>
            <a:chExt cx="2341048" cy="3129900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6297252" y="2092042"/>
              <a:ext cx="2341048" cy="3129900"/>
              <a:chOff x="6309895" y="2712099"/>
              <a:chExt cx="1459517" cy="2113901"/>
            </a:xfrm>
          </p:grpSpPr>
          <p:sp>
            <p:nvSpPr>
              <p:cNvPr id="31" name="Freihandform 30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aute 31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uppierung 10"/>
            <p:cNvGrpSpPr/>
            <p:nvPr/>
          </p:nvGrpSpPr>
          <p:grpSpPr>
            <a:xfrm rot="20259885">
              <a:off x="6299503" y="3335157"/>
              <a:ext cx="1312728" cy="1183353"/>
              <a:chOff x="780232" y="3276887"/>
              <a:chExt cx="1312728" cy="118335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2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7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8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3" name="Gerade Verbindung mit Pfeil 22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4" name="Gerade Verbindung mit Pfeil 23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>
                  <a:off x="1381405" y="3915931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6" name="Oval 25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9" name="Textfeld 18"/>
              <p:cNvSpPr txBox="1"/>
              <p:nvPr/>
            </p:nvSpPr>
            <p:spPr>
              <a:xfrm>
                <a:off x="1630158" y="353409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601257" y="3924320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039562" y="3987296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2" name="Gerade Verbindung mit Pfeil 11"/>
            <p:cNvCxnSpPr/>
            <p:nvPr/>
          </p:nvCxnSpPr>
          <p:spPr bwMode="auto">
            <a:xfrm flipV="1">
              <a:off x="7256930" y="3125694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7181612" y="4533341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7543800" y="3626223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5" name="Textfeld 14"/>
            <p:cNvSpPr txBox="1"/>
            <p:nvPr/>
          </p:nvSpPr>
          <p:spPr>
            <a:xfrm>
              <a:off x="7431418" y="313066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740700" y="367691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87559" y="463703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6" name="Rechteck 3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5" name="Bild 4" descr="QGC_HAC1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>
            <a:off x="4400576" y="1360827"/>
            <a:ext cx="4346536" cy="2650776"/>
          </a:xfrm>
          <a:prstGeom prst="rect">
            <a:avLst/>
          </a:prstGeom>
        </p:spPr>
      </p:pic>
      <p:pic>
        <p:nvPicPr>
          <p:cNvPr id="6" name="Bild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1" y="4111919"/>
            <a:ext cx="1682519" cy="3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Automatic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FC5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2475</Words>
  <Application>Microsoft Macintosh PowerPoint</Application>
  <PresentationFormat>Bildschirmpräsentation (4:3)</PresentationFormat>
  <Paragraphs>407</Paragraphs>
  <Slides>39</Slides>
  <Notes>26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2" baseType="lpstr">
      <vt:lpstr>Master Skye</vt:lpstr>
      <vt:lpstr>Formel</vt:lpstr>
      <vt:lpstr>Equation</vt:lpstr>
      <vt:lpstr>Human-Machine Interfaces for Operating a Blimp</vt:lpstr>
      <vt:lpstr>Motivation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Parameterization</vt:lpstr>
      <vt:lpstr>Time Scaling</vt:lpstr>
      <vt:lpstr>Spline Degree</vt:lpstr>
      <vt:lpstr>Spline Degree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  <vt:lpstr>Approximation/Interpolation</vt:lpstr>
      <vt:lpstr>Parameterization</vt:lpstr>
      <vt:lpstr>Spline Degree</vt:lpstr>
      <vt:lpstr>Spline Degree</vt:lpstr>
      <vt:lpstr>Spline Degree</vt:lpstr>
      <vt:lpstr>Spline Degree 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465</cp:revision>
  <cp:lastPrinted>2008-03-19T15:04:09Z</cp:lastPrinted>
  <dcterms:modified xsi:type="dcterms:W3CDTF">2012-06-12T08:34:10Z</dcterms:modified>
</cp:coreProperties>
</file>